
<file path=[Content_Types].xml><?xml version="1.0" encoding="utf-8"?>
<Types xmlns="http://schemas.openxmlformats.org/package/2006/content-types">
  <Default Extension="png" ContentType="image/png"/>
  <Default Extension="3gp" ContentType="audio/3gp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57" r:id="rId6"/>
    <p:sldId id="258" r:id="rId7"/>
    <p:sldId id="274" r:id="rId8"/>
    <p:sldId id="275" r:id="rId9"/>
    <p:sldId id="278" r:id="rId10"/>
    <p:sldId id="291" r:id="rId11"/>
    <p:sldId id="277" r:id="rId12"/>
    <p:sldId id="279" r:id="rId13"/>
    <p:sldId id="276" r:id="rId14"/>
    <p:sldId id="290" r:id="rId15"/>
    <p:sldId id="259" r:id="rId16"/>
    <p:sldId id="280" r:id="rId17"/>
    <p:sldId id="282" r:id="rId18"/>
    <p:sldId id="283" r:id="rId19"/>
    <p:sldId id="289" r:id="rId20"/>
    <p:sldId id="284" r:id="rId21"/>
    <p:sldId id="285" r:id="rId22"/>
    <p:sldId id="264" r:id="rId23"/>
    <p:sldId id="265" r:id="rId24"/>
    <p:sldId id="288" r:id="rId25"/>
    <p:sldId id="266" r:id="rId26"/>
    <p:sldId id="287" r:id="rId27"/>
    <p:sldId id="293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3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5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9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8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9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0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2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5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1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3gp"/><Relationship Id="rId1" Type="http://schemas.microsoft.com/office/2007/relationships/media" Target="../media/media2.3g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3gp"/><Relationship Id="rId1" Type="http://schemas.microsoft.com/office/2007/relationships/media" Target="../media/media3.3g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3gp"/><Relationship Id="rId1" Type="http://schemas.microsoft.com/office/2007/relationships/media" Target="../media/media4.3gp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96944" cy="37444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6600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ИНТЕРВАЛЫ</a:t>
            </a:r>
            <a:r>
              <a:rPr lang="ru-RU" sz="6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ru-RU" sz="6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«строительный» материал в музыке. </a:t>
            </a:r>
            <a:br>
              <a:rPr lang="ru-RU" sz="4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важнейшее выразительное средство</a:t>
            </a:r>
            <a:endParaRPr lang="ru-RU" sz="44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6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4835" y="627721"/>
            <a:ext cx="7175351" cy="1361119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ПРИМА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36893" y="2276872"/>
            <a:ext cx="8496944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Aft>
                <a:spcPts val="120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40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ЗВУКИ СЛИВАЮТСЯ</a:t>
            </a:r>
            <a:endParaRPr lang="ru-RU" sz="3200" i="1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75869" y="4357060"/>
            <a:ext cx="1944216" cy="893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1400" b="1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ПОСЛУШАЙ Ч.1 В МЕЛОДИЧЕСКОМ И ГАРМОНИЧЕСКОМ ЗВУЧАНИИ</a:t>
            </a:r>
            <a:endParaRPr lang="ru-RU" sz="1000" b="1" i="1" dirty="0" smtClean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ч.1.3g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7034"/>
            <a:ext cx="1737849" cy="21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23528" y="2537520"/>
            <a:ext cx="8496944" cy="432048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just">
              <a:spcAft>
                <a:spcPts val="180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3600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ЧИСТАЯ октава (ч.8) </a:t>
            </a:r>
            <a:r>
              <a:rPr lang="ru-RU" sz="36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это точное повторение одного звука октавой выше или ниже, значит, в ней </a:t>
            </a:r>
            <a:r>
              <a:rPr lang="ru-RU" sz="3600" i="1" u="sng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восемь ступеней и шесть (6) тонов или 12 полутонов</a:t>
            </a:r>
          </a:p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8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2800" i="1" dirty="0" err="1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ступеневая</a:t>
            </a:r>
            <a:r>
              <a:rPr lang="ru-RU" sz="28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величина – 8,</a:t>
            </a:r>
          </a:p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8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 тоновая величина - 6)</a:t>
            </a:r>
            <a:endParaRPr lang="ru-RU" sz="2800" i="1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9002" y="811069"/>
            <a:ext cx="7175351" cy="108012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ОКТАВА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3213" y="1891189"/>
            <a:ext cx="6322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algn="ctr">
              <a:spcAft>
                <a:spcPts val="1200"/>
              </a:spcAft>
              <a:buClr>
                <a:srgbClr val="F14124">
                  <a:lumMod val="75000"/>
                </a:srgbClr>
              </a:buClr>
            </a:pPr>
            <a:r>
              <a:rPr lang="ru-RU" sz="36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ОКТАВА </a:t>
            </a:r>
            <a:r>
              <a:rPr lang="ru-RU" sz="3600" i="1" dirty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БЫВАЕТ ЧИСТАЯ</a:t>
            </a:r>
            <a:endParaRPr lang="ru-RU" sz="3600" i="1" dirty="0">
              <a:ln w="11430">
                <a:noFill/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58" y="131505"/>
            <a:ext cx="3346006" cy="4468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800" b="1" i="1" u="sng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 ПРАВИЛО:</a:t>
            </a:r>
            <a:endParaRPr lang="ru-RU" sz="1600" b="1" i="1" u="sng" dirty="0" smtClean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6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835" y="627721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ОКТАВА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568952" cy="3608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45" y="5155767"/>
            <a:ext cx="831478" cy="488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84" y="5359638"/>
            <a:ext cx="1193800" cy="6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45" y="3236502"/>
            <a:ext cx="831478" cy="488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416" y="2695496"/>
            <a:ext cx="45719" cy="2086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15" y="4293096"/>
            <a:ext cx="831478" cy="488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15" y="2457131"/>
            <a:ext cx="831478" cy="488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72" y="574287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Ч.8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9542" y="499941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Ч.8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4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835" y="627721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ОКТАВА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568952" cy="3608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45" y="4842068"/>
            <a:ext cx="831478" cy="488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45" y="2993450"/>
            <a:ext cx="831478" cy="488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416" y="2695496"/>
            <a:ext cx="45719" cy="2086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12" y="4537543"/>
            <a:ext cx="831478" cy="488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15" y="2695496"/>
            <a:ext cx="831478" cy="488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72" y="574287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Ч.8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9542" y="499941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Ч.8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89" y="4676088"/>
            <a:ext cx="298094" cy="8208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04" y="2810624"/>
            <a:ext cx="383464" cy="8208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63" y="4215796"/>
            <a:ext cx="415528" cy="900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54" y="2320451"/>
            <a:ext cx="415528" cy="9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4835" y="627721"/>
            <a:ext cx="7175351" cy="1361119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ОКТАВА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36893" y="2276872"/>
            <a:ext cx="8496944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Aft>
                <a:spcPts val="120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40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ЗВУЧИТ ПРОЗРАЧНО И ШИРОКО</a:t>
            </a:r>
            <a:endParaRPr lang="ru-RU" sz="3200" i="1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75869" y="4357060"/>
            <a:ext cx="1944216" cy="893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1400" b="1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ПОСЛУШАЙ Ч.8 В МЕЛОДИЧЕСКОМ И ГАРМОНИЧЕСКОМ ЗВУЧАНИИ</a:t>
            </a:r>
            <a:endParaRPr lang="ru-RU" sz="1000" b="1" i="1" dirty="0" smtClean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Октава.3g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36" y="3573018"/>
            <a:ext cx="1842773" cy="23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4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96944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ЧИСТЫЕ ИНТЕРВАЛЫ</a:t>
            </a:r>
            <a:br>
              <a:rPr lang="ru-RU" sz="6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СТРОЯТСЯ:</a:t>
            </a:r>
            <a:endParaRPr lang="ru-RU" sz="4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" y="5078165"/>
            <a:ext cx="831478" cy="4888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1" y="3501007"/>
            <a:ext cx="831478" cy="4888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77" y="5037973"/>
            <a:ext cx="831478" cy="48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01008"/>
            <a:ext cx="831478" cy="488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078165"/>
            <a:ext cx="831478" cy="4888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32" y="3501008"/>
            <a:ext cx="831478" cy="4888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24469"/>
            <a:ext cx="523653" cy="14419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28" y="4561436"/>
            <a:ext cx="523653" cy="1441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48" y="3024468"/>
            <a:ext cx="585332" cy="12686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49" y="4561436"/>
            <a:ext cx="585332" cy="12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5536" y="2420888"/>
            <a:ext cx="8496944" cy="396044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just">
              <a:spcAft>
                <a:spcPts val="12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6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КВАРТА БЫВАЕТ ЧИСТАЯ (ч.4)</a:t>
            </a:r>
            <a:endParaRPr lang="ru-RU" sz="4400" i="1" dirty="0" smtClean="0">
              <a:ln w="11430">
                <a:noFill/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82880" indent="0" algn="just">
              <a:spcAft>
                <a:spcPts val="12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600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ЧИСТОЙ КВАРТЕ </a:t>
            </a:r>
            <a:r>
              <a:rPr lang="ru-RU" sz="3600" i="1" u="sng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СТУПЕНИ </a:t>
            </a:r>
            <a:r>
              <a:rPr lang="ru-RU" sz="3600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3600" i="1" u="sng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 С ПОЛОВИНОЙ ТОНА</a:t>
            </a:r>
            <a:r>
              <a:rPr lang="ru-RU" sz="3600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(ИЛИ </a:t>
            </a:r>
            <a:r>
              <a:rPr lang="ru-RU" sz="3600" i="1" u="sng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3600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ПОЛУТОНОВ)</a:t>
            </a:r>
          </a:p>
          <a:p>
            <a:pPr marL="182880" indent="0" algn="just">
              <a:spcAft>
                <a:spcPts val="12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8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(Ступеневая величина чистой кварты – 4, а тоновая – два с половиной тона)</a:t>
            </a:r>
            <a:endParaRPr lang="ru-RU" sz="2800" i="1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8206" y="1173041"/>
            <a:ext cx="7175351" cy="122413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КВАРТА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7504" y="260648"/>
            <a:ext cx="3456384" cy="4468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800" b="1" i="1" u="sng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 ПРАВИЛО:</a:t>
            </a:r>
            <a:endParaRPr lang="ru-RU" sz="1600" b="1" i="1" u="sng" dirty="0" smtClean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698" y="9056"/>
            <a:ext cx="7175351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КВАРТА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" y="5078165"/>
            <a:ext cx="831478" cy="4888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1" y="3501007"/>
            <a:ext cx="831478" cy="4888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77" y="5037973"/>
            <a:ext cx="831478" cy="48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01008"/>
            <a:ext cx="831478" cy="488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078165"/>
            <a:ext cx="831478" cy="4888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32" y="3501008"/>
            <a:ext cx="831478" cy="4888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24469"/>
            <a:ext cx="523653" cy="14419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28" y="4561436"/>
            <a:ext cx="523653" cy="1441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48" y="3024468"/>
            <a:ext cx="585332" cy="12686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49" y="4561436"/>
            <a:ext cx="585332" cy="1268627"/>
          </a:xfrm>
          <a:prstGeom prst="rect">
            <a:avLst/>
          </a:prstGeom>
        </p:spPr>
      </p:pic>
      <p:sp>
        <p:nvSpPr>
          <p:cNvPr id="22" name="Заголовок 2"/>
          <p:cNvSpPr txBox="1">
            <a:spLocks/>
          </p:cNvSpPr>
          <p:nvPr/>
        </p:nvSpPr>
        <p:spPr>
          <a:xfrm>
            <a:off x="218902" y="1009151"/>
            <a:ext cx="8496944" cy="2015317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just">
              <a:spcAft>
                <a:spcPts val="120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Строится легко и быстро. Она образуется на </a:t>
            </a:r>
            <a:r>
              <a:rPr lang="ru-RU" sz="3200" b="0" i="1" u="sng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двух белых </a:t>
            </a:r>
            <a:r>
              <a:rPr lang="ru-RU" sz="32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клавишах, или на </a:t>
            </a:r>
            <a:r>
              <a:rPr lang="ru-RU" sz="3200" b="0" i="1" u="sng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двух чёрных </a:t>
            </a:r>
            <a:r>
              <a:rPr lang="ru-RU" sz="32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диезах или бемолях, например:</a:t>
            </a:r>
            <a:endParaRPr lang="ru-RU" sz="2400" i="1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1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835" y="627721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КВАРТА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568952" cy="3608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26" y="4802065"/>
            <a:ext cx="831478" cy="488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26" y="4033236"/>
            <a:ext cx="831478" cy="4888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64461"/>
            <a:ext cx="831478" cy="488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22" y="4033235"/>
            <a:ext cx="831478" cy="488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84153" y="567331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Ч.4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1749" y="570729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Ч.4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93" y="4845557"/>
            <a:ext cx="831478" cy="4888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52" y="4033240"/>
            <a:ext cx="831478" cy="4888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11020" y="567331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Ч.4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26" y="4745326"/>
            <a:ext cx="264070" cy="7271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47" y="3896161"/>
            <a:ext cx="277099" cy="7630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93" y="3770999"/>
            <a:ext cx="346159" cy="7502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34" y="4540707"/>
            <a:ext cx="346159" cy="7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4835" y="627721"/>
            <a:ext cx="7175351" cy="1361119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КВАРТА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36893" y="2276872"/>
            <a:ext cx="8496944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Aft>
                <a:spcPts val="120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40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ЗВУЧИТ ПРИЗЫВНО И ЭНЕРГИЧНО</a:t>
            </a:r>
            <a:endParaRPr lang="ru-RU" sz="3200" i="1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75869" y="4357060"/>
            <a:ext cx="1944216" cy="893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1400" b="1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ПОСЛУШАЙ Ч.4 В МЕЛОДИЧЕСКОМ И ГАРМОНИЧЕСКОМ ЗВУЧАНИИ</a:t>
            </a:r>
            <a:endParaRPr lang="ru-RU" sz="1000" b="1" i="1" dirty="0" smtClean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Кварта.3g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21" y="3501012"/>
            <a:ext cx="1887288" cy="23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23528" y="1988840"/>
            <a:ext cx="8496944" cy="302433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Мелодия состоит из</a:t>
            </a:r>
            <a:r>
              <a:rPr lang="ru-RU" sz="3600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мелодических </a:t>
            </a:r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интервалов, а аккомпанемент (сопровождение или гармония) включает </a:t>
            </a:r>
            <a:r>
              <a:rPr lang="ru-RU" sz="3600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гармонические </a:t>
            </a:r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интервалы</a:t>
            </a:r>
            <a:r>
              <a:rPr lang="ru-RU" sz="3600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3528" y="188640"/>
            <a:ext cx="8352928" cy="15121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Georgia" pitchFamily="18" charset="0"/>
              <a:buNone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МЕЛОДИЧЕСКИЕ И ГАРМОНИЧЕСКИЕ ИНТЕРВАЛЫ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9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3035" y="116632"/>
            <a:ext cx="7175351" cy="11247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КВАРТА</a:t>
            </a:r>
            <a:endParaRPr lang="ru-RU" sz="6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568952" cy="3608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43" y="3501008"/>
            <a:ext cx="831478" cy="488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33" y="4277685"/>
            <a:ext cx="831478" cy="488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99676" y="507715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Ч.4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5771" y="508245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Ч.4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67" y="4039969"/>
            <a:ext cx="376656" cy="10371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95" y="3221043"/>
            <a:ext cx="346159" cy="7502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63" y="3501007"/>
            <a:ext cx="831478" cy="4888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77685"/>
            <a:ext cx="831478" cy="488895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201488" y="1124744"/>
            <a:ext cx="7175351" cy="11247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6600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ИСКЛЮЧЕНИЕ!!!</a:t>
            </a:r>
            <a:endParaRPr lang="ru-RU" sz="6600" i="1" dirty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4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67544" y="2636912"/>
            <a:ext cx="8496944" cy="396044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just">
              <a:spcAft>
                <a:spcPts val="120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36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КВИНТА БЫВАЕТ ЧИСТАЯ (ч.5)</a:t>
            </a:r>
            <a:endParaRPr lang="ru-RU" sz="4400" i="1" dirty="0" smtClean="0">
              <a:ln w="11430">
                <a:noFill/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82880" indent="0" algn="just">
              <a:spcAft>
                <a:spcPts val="120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3600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ЧИСТОЙ КВИНТЕ </a:t>
            </a:r>
            <a:r>
              <a:rPr lang="ru-RU" sz="3600" i="1" u="sng" dirty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3600" i="1" u="sng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СТУПЕНЕЙ </a:t>
            </a:r>
            <a:r>
              <a:rPr lang="ru-RU" sz="3600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3600" i="1" u="sng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 С ПОЛОВИНОЙ ТОНА</a:t>
            </a:r>
            <a:r>
              <a:rPr lang="ru-RU" sz="3600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(ИЛИ </a:t>
            </a:r>
            <a:r>
              <a:rPr lang="ru-RU" sz="3600" i="1" u="sng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ru-RU" sz="3600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ПОЛУТОНОВ)</a:t>
            </a:r>
          </a:p>
          <a:p>
            <a:pPr marL="182880" indent="0" algn="just">
              <a:spcAft>
                <a:spcPts val="120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8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(Ступеневая величина чистой квинты – 5, а тоновая – три с половиной тона)</a:t>
            </a:r>
            <a:endParaRPr lang="ru-RU" sz="2800" i="1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74495" y="1124744"/>
            <a:ext cx="7175351" cy="122413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КВИНТА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7504" y="260648"/>
            <a:ext cx="3490022" cy="4468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800" b="1" i="1" u="sng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 ПРАВИЛО:</a:t>
            </a:r>
            <a:endParaRPr lang="ru-RU" sz="1600" b="1" i="1" u="sng" dirty="0" smtClean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6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934" y="1826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КВИНТА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8" y="5078165"/>
            <a:ext cx="831478" cy="4888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1" y="3501007"/>
            <a:ext cx="831478" cy="4888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77" y="5037973"/>
            <a:ext cx="831478" cy="48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01008"/>
            <a:ext cx="831478" cy="488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078165"/>
            <a:ext cx="831478" cy="4888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32" y="3501008"/>
            <a:ext cx="831478" cy="4888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24469"/>
            <a:ext cx="523653" cy="14419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28" y="4561436"/>
            <a:ext cx="523653" cy="1441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48" y="3024468"/>
            <a:ext cx="585332" cy="12686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49" y="4561436"/>
            <a:ext cx="585332" cy="1268627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379564" y="1152260"/>
            <a:ext cx="8496944" cy="187220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just">
              <a:spcAft>
                <a:spcPts val="120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8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Строится легко и быстро. Она, как и чистая кварта, образуется на </a:t>
            </a:r>
            <a:r>
              <a:rPr lang="ru-RU" sz="2800" b="0" i="1" u="sng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двух белых</a:t>
            </a:r>
            <a:r>
              <a:rPr lang="ru-RU" sz="28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клавишах, или на </a:t>
            </a:r>
            <a:r>
              <a:rPr lang="ru-RU" sz="2800" b="0" i="1" u="sng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двух чёрных</a:t>
            </a:r>
            <a:r>
              <a:rPr lang="ru-RU" sz="28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диезах или бемолях, например:</a:t>
            </a:r>
            <a:endParaRPr lang="ru-RU" sz="2000" i="1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7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835" y="627721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КВИНТА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568952" cy="3608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26" y="4802065"/>
            <a:ext cx="831478" cy="488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88793"/>
            <a:ext cx="831478" cy="4888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64461"/>
            <a:ext cx="831478" cy="488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22" y="3788790"/>
            <a:ext cx="831478" cy="488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84153" y="567331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Ч.5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1749" y="570729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Ч.5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93" y="4845557"/>
            <a:ext cx="831478" cy="4888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52" y="3788791"/>
            <a:ext cx="831478" cy="4888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11020" y="567331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Ч.5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99" y="4607288"/>
            <a:ext cx="350597" cy="9654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40" y="3514642"/>
            <a:ext cx="376656" cy="10371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256" y="3527435"/>
            <a:ext cx="346159" cy="7502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34" y="4540707"/>
            <a:ext cx="346159" cy="7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4835" y="627721"/>
            <a:ext cx="7175351" cy="1361119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6600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КВИНТА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36893" y="2276872"/>
            <a:ext cx="8496944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Aft>
                <a:spcPts val="120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40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ЗВУЧИТ ПУСТО И ПРОЗРАЧНО</a:t>
            </a:r>
            <a:endParaRPr lang="ru-RU" sz="3200" i="1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Квинта.3g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28" y="3789040"/>
            <a:ext cx="1764674" cy="2206597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775869" y="4357060"/>
            <a:ext cx="1944216" cy="893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Georgia" pitchFamily="18" charset="0"/>
              <a:buNone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ПОСЛУШАЙ Ч.5 В МЕЛОДИЧЕСКОМ И ГАРМОНИЧЕСКОМ ЗВУЧАНИИ</a:t>
            </a:r>
            <a:endParaRPr lang="ru-RU" sz="1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1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3035" y="116632"/>
            <a:ext cx="7175351" cy="11247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КВИНТА</a:t>
            </a:r>
            <a:endParaRPr lang="ru-RU" sz="6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568952" cy="3608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26" y="5083825"/>
            <a:ext cx="831478" cy="488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33" y="4277685"/>
            <a:ext cx="831478" cy="488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84153" y="567331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Ч.5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707" y="571760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Ч.5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67" y="4039969"/>
            <a:ext cx="376656" cy="10371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60" y="4967352"/>
            <a:ext cx="346159" cy="7502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65" y="5077158"/>
            <a:ext cx="1193800" cy="63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80" y="5190170"/>
            <a:ext cx="831478" cy="4888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19" y="5126670"/>
            <a:ext cx="1193800" cy="635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77685"/>
            <a:ext cx="831478" cy="488895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201488" y="1124744"/>
            <a:ext cx="7175351" cy="11247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6600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ИСКЛЮЧЕНИЕ!!!</a:t>
            </a:r>
            <a:endParaRPr lang="ru-RU" sz="6600" i="1" dirty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7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384268"/>
            <a:ext cx="9144000" cy="24737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6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ШКАЛА</a:t>
            </a:r>
            <a:r>
              <a:rPr lang="ru-RU" sz="6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ЧИСТЫХ ИНТЕРВАЛОВ</a:t>
            </a:r>
            <a:endParaRPr lang="ru-RU" sz="36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2996952"/>
            <a:ext cx="77768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27584" y="2708920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380312" y="2708920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732240" y="2725688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084168" y="2727848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364088" y="2684817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475656" y="2684817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195736" y="2681486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826082" y="2706311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123968" y="2703409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440328" y="2681486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604448" y="2708920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717758" y="2706311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028384" y="2708920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1294" y="2312154"/>
            <a:ext cx="860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0п.    1п.    2п.     3п.     4п.     5п.   6п.    7п.     8п.     9п.    10п. 11п.  12п.</a:t>
            </a:r>
            <a:endParaRPr lang="ru-RU" b="1" dirty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294" y="3025458"/>
            <a:ext cx="860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ч.1                                         </a:t>
            </a:r>
            <a:r>
              <a:rPr lang="ru-RU" b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ч.4              ч.5                                          ч.8    </a:t>
            </a:r>
            <a:endParaRPr lang="ru-RU" b="1" dirty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8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88640"/>
            <a:ext cx="8064896" cy="43924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300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4000" b="1" i="1" u="sng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sz="4000" b="1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457200" indent="-4572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400" b="1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ВСЕХ БЕЛЫХ КЛАВИШ ИГРАЙ РЯДЫ ИНТЕРВАЛОВ: </a:t>
            </a:r>
          </a:p>
          <a:p>
            <a:pPr marL="0" indent="0" algn="ctr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 – ч.4 – ч.5 – ч.8</a:t>
            </a:r>
          </a:p>
          <a:p>
            <a:pPr marL="0" indent="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b="1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то же самое сыграй от чёрных диезов</a:t>
            </a:r>
          </a:p>
          <a:p>
            <a:pPr marL="0" indent="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b="1" i="1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затем – от чёрных бемолей </a:t>
            </a:r>
          </a:p>
          <a:p>
            <a:pPr marL="514350" indent="-51435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endParaRPr lang="ru-RU" sz="2800" b="1" i="1" dirty="0" smtClean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ru-RU" sz="2800" b="1" i="1" dirty="0" smtClean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endParaRPr lang="ru-RU" sz="2800" b="1" i="1" dirty="0" smtClean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ru-RU" sz="1600" b="1" i="1" dirty="0" smtClean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0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64195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3641"/>
            <a:ext cx="4151980" cy="10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121" y="12687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Образец: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7899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0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384268"/>
            <a:ext cx="9144000" cy="24737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Октава делится на 12 полутонов</a:t>
            </a:r>
            <a:endParaRPr lang="ru-RU" sz="44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2996952"/>
            <a:ext cx="77768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27584" y="2708920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380312" y="2708920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732240" y="2725688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084168" y="2727848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364088" y="2684817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475656" y="2684817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195736" y="2681486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826082" y="2706311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123968" y="2703409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440328" y="2681486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604448" y="2708920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717758" y="2706311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028384" y="2708920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1294" y="2159021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0       1         2       3       4        5       6        7        8        9       10     11     12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2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88831" y="1268760"/>
            <a:ext cx="8496944" cy="475252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54380" indent="-571500" algn="l">
              <a:spcBef>
                <a:spcPts val="60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sz="36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интервалах считаем </a:t>
            </a:r>
            <a:r>
              <a:rPr lang="ru-RU" sz="3600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СТУПЕНИ и ТОНЫ</a:t>
            </a:r>
            <a:endParaRPr lang="ru-RU" sz="3600" i="1" dirty="0" smtClean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54380" indent="-571500" algn="l">
              <a:spcBef>
                <a:spcPts val="60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sz="36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Интервалы бывают: </a:t>
            </a:r>
            <a:r>
              <a:rPr lang="ru-RU" sz="3600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ЧИСТЫЕ, МАЛЫЕ И БОЛЬШИЕ</a:t>
            </a:r>
            <a:endParaRPr lang="ru-RU" sz="3600" i="1" dirty="0" smtClean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54380" indent="-571500" algn="l">
              <a:spcBef>
                <a:spcPts val="60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sz="36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узкий интервал – </a:t>
            </a:r>
            <a:r>
              <a:rPr lang="ru-RU" sz="3600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ПРИМА</a:t>
            </a:r>
            <a:r>
              <a:rPr lang="ru-RU" sz="36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самый широкий – </a:t>
            </a:r>
            <a:r>
              <a:rPr lang="ru-RU" sz="3600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ОКТАВА</a:t>
            </a:r>
            <a:endParaRPr lang="ru-RU" sz="3600" i="1" dirty="0" smtClean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54380" indent="-571500" algn="l">
              <a:spcBef>
                <a:spcPts val="60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ru-RU" sz="36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Всего существует</a:t>
            </a:r>
            <a:r>
              <a:rPr lang="ru-RU" sz="3600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i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ru-RU" sz="3600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интервалов</a:t>
            </a:r>
            <a:endParaRPr lang="ru-RU" sz="3600" i="1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-27540" y="188640"/>
            <a:ext cx="9144000" cy="5569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Georgia" pitchFamily="18" charset="0"/>
              <a:buNone/>
            </a:pPr>
            <a:r>
              <a:rPr lang="ru-RU" sz="32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 ПРАВИЛА:</a:t>
            </a:r>
            <a:endParaRPr lang="ru-RU" sz="1800" b="1" i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1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08912" cy="31683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9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ЧИСТЫЕ ИНТЕРВАЛЫ</a:t>
            </a:r>
            <a:endParaRPr lang="ru-RU" sz="96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6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640960" cy="41044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6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ЛЕГКО, БЫСТРО И ПРАВИЛЬНО СТРОИТЬ</a:t>
            </a:r>
            <a:br>
              <a:rPr lang="ru-RU" sz="6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ЧИСТЫЕ ИНТЕРВАЛЫ</a:t>
            </a:r>
            <a:endParaRPr lang="ru-RU" sz="60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10346" y="1939005"/>
            <a:ext cx="8496944" cy="482453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spcAft>
                <a:spcPts val="12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600" b="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ПРИМА БЫВАЕТ ЧИСТАЯ</a:t>
            </a:r>
            <a:endParaRPr lang="ru-RU" sz="3600" i="1" dirty="0" smtClean="0">
              <a:ln w="11430">
                <a:noFill/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82880" indent="0" algn="just">
              <a:spcAft>
                <a:spcPts val="120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3600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ЧИСТАЯ ПРИМА (ч.1) </a:t>
            </a:r>
            <a:r>
              <a:rPr lang="ru-RU" sz="36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это повторение одного звука, значит, </a:t>
            </a:r>
            <a:r>
              <a:rPr lang="ru-RU" sz="3600" i="1" dirty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36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ней </a:t>
            </a:r>
            <a:r>
              <a:rPr lang="ru-RU" sz="3600" i="1" u="sng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одна ступень и ноль (0) тонов.</a:t>
            </a:r>
          </a:p>
          <a:p>
            <a:pPr marL="18288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8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(Количество ступеней указывает на </a:t>
            </a:r>
            <a:r>
              <a:rPr lang="ru-RU" sz="2800" i="1" u="sng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ступеневую</a:t>
            </a:r>
            <a:r>
              <a:rPr lang="ru-RU" sz="28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величину, а количество тонов и полутонов – на</a:t>
            </a:r>
            <a:r>
              <a:rPr lang="ru-RU" sz="2800" i="1" u="sng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тоновую</a:t>
            </a:r>
            <a:r>
              <a:rPr lang="ru-RU" sz="2800" i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величину)</a:t>
            </a:r>
            <a:endParaRPr lang="ru-RU" sz="2800" i="1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85441" y="786877"/>
            <a:ext cx="7175351" cy="115212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ПРИМА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7504" y="260648"/>
            <a:ext cx="3490022" cy="4468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800" b="1" i="1" u="sng" dirty="0" smtClean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 ПРАВИЛО:</a:t>
            </a:r>
            <a:endParaRPr lang="ru-RU" sz="1600" b="1" i="1" u="sng" dirty="0" smtClean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7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835" y="627721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ПРИМА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568952" cy="3608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108909"/>
            <a:ext cx="831478" cy="488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11" y="5321606"/>
            <a:ext cx="1193800" cy="6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57" y="5144486"/>
            <a:ext cx="831478" cy="488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5321605"/>
            <a:ext cx="1193800" cy="6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416" y="2695496"/>
            <a:ext cx="45719" cy="2086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93096"/>
            <a:ext cx="831478" cy="488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293095"/>
            <a:ext cx="831478" cy="488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72" y="574287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Ч.1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503499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Ч.1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9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835" y="627721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ПРИМА</a:t>
            </a:r>
            <a:endParaRPr lang="ru-RU" sz="6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568952" cy="3608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82" y="5034990"/>
            <a:ext cx="831478" cy="488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95" y="5279437"/>
            <a:ext cx="1193800" cy="6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57" y="5098489"/>
            <a:ext cx="831478" cy="488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5279437"/>
            <a:ext cx="1193800" cy="6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936" y="2690455"/>
            <a:ext cx="45719" cy="2086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62939"/>
            <a:ext cx="831478" cy="488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68" y="4562939"/>
            <a:ext cx="831478" cy="488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72" y="574287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Ч.1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503499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Ч.1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45" y="4900760"/>
            <a:ext cx="298094" cy="8208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23" y="4851835"/>
            <a:ext cx="310568" cy="8552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98" y="4197889"/>
            <a:ext cx="415528" cy="900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22" y="4197889"/>
            <a:ext cx="415528" cy="9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483</Words>
  <Application>Microsoft Office PowerPoint</Application>
  <PresentationFormat>Экран (4:3)</PresentationFormat>
  <Paragraphs>90</Paragraphs>
  <Slides>28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Georgia</vt:lpstr>
      <vt:lpstr>Trebuchet MS</vt:lpstr>
      <vt:lpstr>Wingdings</vt:lpstr>
      <vt:lpstr>Воздушный поток</vt:lpstr>
      <vt:lpstr>ИНТЕРВАЛЫ –  это «строительный» материал в музыке.  Это важнейшее выразительное средство</vt:lpstr>
      <vt:lpstr>Презентация PowerPoint</vt:lpstr>
      <vt:lpstr>Презентация PowerPoint</vt:lpstr>
      <vt:lpstr>Презентация PowerPoint</vt:lpstr>
      <vt:lpstr>ЧИСТЫЕ ИНТЕРВАЛЫ</vt:lpstr>
      <vt:lpstr>КАК ЛЕГКО, БЫСТРО И ПРАВИЛЬНО СТРОИТЬ ЧИСТЫЕ ИНТЕРВАЛЫ</vt:lpstr>
      <vt:lpstr>Презентация PowerPoint</vt:lpstr>
      <vt:lpstr>ЧИСТАЯ ПРИМА</vt:lpstr>
      <vt:lpstr>ЧИСТАЯ ПРИМА</vt:lpstr>
      <vt:lpstr>Презентация PowerPoint</vt:lpstr>
      <vt:lpstr>Презентация PowerPoint</vt:lpstr>
      <vt:lpstr>ЧИСТАЯ ОКТАВА</vt:lpstr>
      <vt:lpstr>ЧИСТАЯ ОКТАВА</vt:lpstr>
      <vt:lpstr>Презентация PowerPoint</vt:lpstr>
      <vt:lpstr>ЧИСТЫЕ ИНТЕРВАЛЫ СТРОЯТСЯ:</vt:lpstr>
      <vt:lpstr>Презентация PowerPoint</vt:lpstr>
      <vt:lpstr>ЧИСТАЯ КВАРТА</vt:lpstr>
      <vt:lpstr>ЧИСТАЯ КВАРТА</vt:lpstr>
      <vt:lpstr>Презентация PowerPoint</vt:lpstr>
      <vt:lpstr>ЧИСТАЯ КВАРТА</vt:lpstr>
      <vt:lpstr>Презентация PowerPoint</vt:lpstr>
      <vt:lpstr>ЧИСТАЯ КВИНТА</vt:lpstr>
      <vt:lpstr>ЧИСТАЯ КВИНТА</vt:lpstr>
      <vt:lpstr>Презентация PowerPoint</vt:lpstr>
      <vt:lpstr>ЧИСТАЯ КВИНТА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ИНТЕРВАЛЫ –  это «строительный» материал в музыке.  Это важнейшее выразительное средство</dc:title>
  <dc:creator>Admin</dc:creator>
  <cp:lastModifiedBy>Пользователь Windows</cp:lastModifiedBy>
  <cp:revision>35</cp:revision>
  <dcterms:created xsi:type="dcterms:W3CDTF">2020-11-15T04:03:20Z</dcterms:created>
  <dcterms:modified xsi:type="dcterms:W3CDTF">2020-11-16T02:28:50Z</dcterms:modified>
</cp:coreProperties>
</file>